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74" r:id="rId4"/>
    <p:sldId id="265" r:id="rId5"/>
    <p:sldId id="269" r:id="rId6"/>
    <p:sldId id="270" r:id="rId7"/>
    <p:sldId id="272" r:id="rId8"/>
    <p:sldId id="268" r:id="rId9"/>
    <p:sldId id="271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A7E26C"/>
    <a:srgbClr val="E77B21"/>
    <a:srgbClr val="D889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2F6F-9E94-4AB4-A91E-D62155A48832}" type="datetimeFigureOut">
              <a:rPr lang="sk-SK" smtClean="0"/>
              <a:pPr/>
              <a:t>22. 5. 2016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C936-2EBC-4AC3-8D42-8193B663C22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2F6F-9E94-4AB4-A91E-D62155A48832}" type="datetimeFigureOut">
              <a:rPr lang="sk-SK" smtClean="0"/>
              <a:pPr/>
              <a:t>22. 5. 2016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C936-2EBC-4AC3-8D42-8193B663C22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2F6F-9E94-4AB4-A91E-D62155A48832}" type="datetimeFigureOut">
              <a:rPr lang="sk-SK" smtClean="0"/>
              <a:pPr/>
              <a:t>22. 5. 2016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C936-2EBC-4AC3-8D42-8193B663C22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2F6F-9E94-4AB4-A91E-D62155A48832}" type="datetimeFigureOut">
              <a:rPr lang="sk-SK" smtClean="0"/>
              <a:pPr/>
              <a:t>22. 5. 2016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C936-2EBC-4AC3-8D42-8193B663C22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2F6F-9E94-4AB4-A91E-D62155A48832}" type="datetimeFigureOut">
              <a:rPr lang="sk-SK" smtClean="0"/>
              <a:pPr/>
              <a:t>22. 5. 2016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C936-2EBC-4AC3-8D42-8193B663C22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2F6F-9E94-4AB4-A91E-D62155A48832}" type="datetimeFigureOut">
              <a:rPr lang="sk-SK" smtClean="0"/>
              <a:pPr/>
              <a:t>22. 5. 2016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C936-2EBC-4AC3-8D42-8193B663C22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2F6F-9E94-4AB4-A91E-D62155A48832}" type="datetimeFigureOut">
              <a:rPr lang="sk-SK" smtClean="0"/>
              <a:pPr/>
              <a:t>22. 5. 2016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C936-2EBC-4AC3-8D42-8193B663C22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2F6F-9E94-4AB4-A91E-D62155A48832}" type="datetimeFigureOut">
              <a:rPr lang="sk-SK" smtClean="0"/>
              <a:pPr/>
              <a:t>22. 5. 2016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C936-2EBC-4AC3-8D42-8193B663C22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2F6F-9E94-4AB4-A91E-D62155A48832}" type="datetimeFigureOut">
              <a:rPr lang="sk-SK" smtClean="0"/>
              <a:pPr/>
              <a:t>22. 5. 2016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C936-2EBC-4AC3-8D42-8193B663C22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2F6F-9E94-4AB4-A91E-D62155A48832}" type="datetimeFigureOut">
              <a:rPr lang="sk-SK" smtClean="0"/>
              <a:pPr/>
              <a:t>22. 5. 2016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C936-2EBC-4AC3-8D42-8193B663C22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2F6F-9E94-4AB4-A91E-D62155A48832}" type="datetimeFigureOut">
              <a:rPr lang="sk-SK" smtClean="0"/>
              <a:pPr/>
              <a:t>22. 5. 2016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5C936-2EBC-4AC3-8D42-8193B663C22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92F6F-9E94-4AB4-A91E-D62155A48832}" type="datetimeFigureOut">
              <a:rPr lang="sk-SK" smtClean="0"/>
              <a:pPr/>
              <a:t>22. 5. 2016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5C936-2EBC-4AC3-8D42-8193B663C22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4500570"/>
            <a:ext cx="8258204" cy="162559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sk-SK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 rot="13327431">
            <a:off x="1994327" y="5665961"/>
            <a:ext cx="1698959" cy="1127288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467544" y="5229200"/>
            <a:ext cx="1237816" cy="120418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218" name="Picture 2" descr="Kreslený kosmická raketa — Stockový vektor #646724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652947">
            <a:off x="3228174" y="-3058"/>
            <a:ext cx="6264696" cy="62646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2132856"/>
          </a:xfrm>
        </p:spPr>
        <p:txBody>
          <a:bodyPr>
            <a:normAutofit fontScale="90000"/>
          </a:bodyPr>
          <a:lstStyle/>
          <a:p>
            <a:r>
              <a:rPr lang="sk-SK" sz="49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Názov aktivity: </a:t>
            </a:r>
            <a:r>
              <a:rPr lang="sk-SK" sz="67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Letíme raketou</a:t>
            </a:r>
            <a:br>
              <a:rPr lang="sk-SK" sz="67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sk-SK" sz="67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347864" y="4365104"/>
            <a:ext cx="1656184" cy="1584176"/>
          </a:xfrm>
          <a:prstGeom prst="ellipse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al 8"/>
          <p:cNvSpPr/>
          <p:nvPr/>
        </p:nvSpPr>
        <p:spPr>
          <a:xfrm>
            <a:off x="5148064" y="5875538"/>
            <a:ext cx="1087530" cy="98246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2564904"/>
            <a:ext cx="5400600" cy="4536504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Cieľ: </a:t>
            </a:r>
            <a:r>
              <a:rPr lang="sk-SK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Rozlíšiť a pomenovať rovinné geometrické útvary kruh, trojuholník, štvorec, obdžník v skupine geometrických útvarov</a:t>
            </a:r>
            <a:endParaRPr lang="sk-SK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2" grpId="1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0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717032"/>
            <a:ext cx="3763963" cy="2834589"/>
          </a:xfrm>
          <a:prstGeom prst="rect">
            <a:avLst/>
          </a:prstGeom>
          <a:ln w="381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 descr="IMAG0922.jpg"/>
          <p:cNvPicPr>
            <a:picLocks noChangeAspect="1"/>
          </p:cNvPicPr>
          <p:nvPr/>
        </p:nvPicPr>
        <p:blipFill>
          <a:blip r:embed="rId3" cstate="print"/>
          <a:srcRect l="3716" t="7291" r="13914" b="21875"/>
          <a:stretch>
            <a:fillRect/>
          </a:stretch>
        </p:blipFill>
        <p:spPr>
          <a:xfrm>
            <a:off x="214282" y="3500438"/>
            <a:ext cx="3893371" cy="2521421"/>
          </a:xfrm>
          <a:prstGeom prst="rect">
            <a:avLst/>
          </a:prstGeom>
          <a:ln w="381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 descr="IMAG09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1428736"/>
            <a:ext cx="3532050" cy="2714644"/>
          </a:xfrm>
          <a:prstGeom prst="rect">
            <a:avLst/>
          </a:prstGeom>
          <a:ln w="381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42844" y="2143116"/>
            <a:ext cx="4500594" cy="22939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-deti hľadajú v priestoroch </a:t>
            </a:r>
            <a:r>
              <a:rPr lang="sk-SK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herne stratené </a:t>
            </a:r>
            <a:r>
              <a:rPr lang="sk-SK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súčiastky (rovinné</a:t>
            </a:r>
          </a:p>
          <a:p>
            <a:pPr>
              <a:lnSpc>
                <a:spcPct val="150000"/>
              </a:lnSpc>
            </a:pPr>
            <a:r>
              <a:rPr lang="sk-SK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geometrické útvary) rakety.</a:t>
            </a:r>
          </a:p>
          <a:p>
            <a:pPr>
              <a:lnSpc>
                <a:spcPct val="150000"/>
              </a:lnSpc>
            </a:pPr>
            <a:endParaRPr lang="sk-SK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IMAG09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5709" y="214290"/>
            <a:ext cx="3665448" cy="2714644"/>
          </a:xfrm>
          <a:prstGeom prst="rect">
            <a:avLst/>
          </a:prstGeom>
          <a:ln w="38100" cap="sq">
            <a:solidFill>
              <a:srgbClr val="66FFF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4282" y="0"/>
            <a:ext cx="8072494" cy="200024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sk-SK" sz="32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Metodický </a:t>
            </a:r>
            <a:r>
              <a:rPr lang="sk-SK" sz="32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postup:</a:t>
            </a:r>
            <a:r>
              <a:rPr lang="sk-SK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2200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Motivácia</a:t>
            </a:r>
            <a:r>
              <a:rPr lang="sk-SK" sz="22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k-SK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 1 „Poškodená raketa“ </a:t>
            </a:r>
            <a:r>
              <a:rPr lang="sk-SK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 rámci HaHČ)</a:t>
            </a:r>
            <a:br>
              <a:rPr lang="sk-SK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-v triede pristála raketa</a:t>
            </a:r>
            <a:br>
              <a:rPr lang="sk-SK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objavíme, čítame a analy</a:t>
            </a:r>
            <a:r>
              <a:rPr lang="sk-SK" b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zujeme obrázkový list</a:t>
            </a:r>
            <a:r>
              <a:rPr lang="sk-SK" b="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k-SK" dirty="0">
              <a:solidFill>
                <a:srgbClr val="92D05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2844" y="6000768"/>
            <a:ext cx="5000660" cy="142876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nalepujú ich podľa predlohy na maketu</a:t>
            </a:r>
          </a:p>
          <a:p>
            <a:endParaRPr lang="sk-SK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0924.jpg"/>
          <p:cNvPicPr>
            <a:picLocks noChangeAspect="1"/>
          </p:cNvPicPr>
          <p:nvPr/>
        </p:nvPicPr>
        <p:blipFill>
          <a:blip r:embed="rId2" cstate="print"/>
          <a:srcRect l="8696" t="44223" r="8696"/>
          <a:stretch>
            <a:fillRect/>
          </a:stretch>
        </p:blipFill>
        <p:spPr>
          <a:xfrm>
            <a:off x="214282" y="142852"/>
            <a:ext cx="3143240" cy="267724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IMAG09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143380"/>
            <a:ext cx="3414971" cy="2571768"/>
          </a:xfrm>
          <a:prstGeom prst="rect">
            <a:avLst/>
          </a:prstGeom>
          <a:ln w="38100">
            <a:solidFill>
              <a:srgbClr val="66FFFF"/>
            </a:solidFill>
          </a:ln>
        </p:spPr>
      </p:pic>
      <p:pic>
        <p:nvPicPr>
          <p:cNvPr id="12" name="Picture 11" descr="IMAG0928.jpg"/>
          <p:cNvPicPr>
            <a:picLocks noChangeAspect="1"/>
          </p:cNvPicPr>
          <p:nvPr/>
        </p:nvPicPr>
        <p:blipFill>
          <a:blip r:embed="rId4" cstate="print"/>
          <a:srcRect t="13279"/>
          <a:stretch>
            <a:fillRect/>
          </a:stretch>
        </p:blipFill>
        <p:spPr>
          <a:xfrm>
            <a:off x="214282" y="3929066"/>
            <a:ext cx="4286280" cy="279931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0" name="Picture 9" descr="IMAG09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2143116"/>
            <a:ext cx="3286148" cy="227273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8" name="Content Placeholder 7" descr="IMAG0926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429256" y="214290"/>
            <a:ext cx="3439951" cy="2590581"/>
          </a:xfrm>
          <a:ln w="38100">
            <a:solidFill>
              <a:srgbClr val="002060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57554" y="142852"/>
            <a:ext cx="3429024" cy="655620"/>
          </a:xfrm>
        </p:spPr>
        <p:txBody>
          <a:bodyPr/>
          <a:lstStyle/>
          <a:p>
            <a:r>
              <a:rPr lang="sk-SK" dirty="0" smtClean="0">
                <a:solidFill>
                  <a:srgbClr val="002060"/>
                </a:solidFill>
              </a:rPr>
              <a:t>-</a:t>
            </a:r>
            <a: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vlastné  nápady a tvorivosť detí</a:t>
            </a:r>
            <a:endParaRPr lang="sk-SK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14282" y="2786058"/>
            <a:ext cx="3500462" cy="1785950"/>
          </a:xfrm>
        </p:spPr>
        <p:txBody>
          <a:bodyPr>
            <a:normAutofit/>
          </a:bodyPr>
          <a:lstStyle/>
          <a:p>
            <a:r>
              <a:rPr lang="sk-SK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raketa je opravená</a:t>
            </a:r>
          </a:p>
          <a:p>
            <a:r>
              <a:rPr lang="sk-SK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-nasleduje skúšobný let, pochvala, povzbudenie</a:t>
            </a:r>
          </a:p>
          <a:p>
            <a:endParaRPr lang="sk-SK" sz="1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IMAG09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8" y="142852"/>
            <a:ext cx="3645131" cy="250213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IMAG09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177843"/>
            <a:ext cx="4071966" cy="2537305"/>
          </a:xfrm>
          <a:prstGeom prst="rect">
            <a:avLst/>
          </a:prstGeom>
          <a:ln w="381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-214338"/>
            <a:ext cx="8072494" cy="27146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Expozícia</a:t>
            </a:r>
            <a:r>
              <a:rPr lang="sk-SK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sk-SK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 2 „Letíme na planétu“</a:t>
            </a:r>
            <a: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(na zemi rozmiestnené rovinné g. útvary rôznej farby a veľkosti)</a:t>
            </a:r>
            <a:b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deti opravili raketu, cestujeme na výlet do vesmíru:</a:t>
            </a:r>
            <a:b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18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Leť raketa Aneta,  už nás čaká planéta.</a:t>
            </a:r>
            <a:br>
              <a:rPr lang="sk-SK" sz="18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18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Obletíme vesmír celý, ešte sme ho nevideli.</a:t>
            </a:r>
            <a:endParaRPr lang="sk-SK" sz="1800" b="0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48" y="5000636"/>
            <a:ext cx="4214842" cy="18573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</a:t>
            </a:r>
            <a:r>
              <a:rPr lang="sk-SK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čo ste zistili ?(opis, pomenovanie)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sk-SK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hrozí nám neaké nebezpečenstvo ?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sk-SK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tak sa teda na planéte chvíľu zahrajme.</a:t>
            </a:r>
          </a:p>
          <a:p>
            <a:endParaRPr lang="sk-SK" sz="2000" dirty="0"/>
          </a:p>
        </p:txBody>
      </p:sp>
      <p:pic>
        <p:nvPicPr>
          <p:cNvPr id="10" name="Picture 9" descr="IMAG09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857496"/>
            <a:ext cx="4000528" cy="2643206"/>
          </a:xfrm>
          <a:prstGeom prst="rect">
            <a:avLst/>
          </a:prstGeom>
          <a:ln w="381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42844" y="2857496"/>
            <a:ext cx="5857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 tichosti, opatrne preskúmame (zrakom, hmatom)p</a:t>
            </a:r>
            <a:r>
              <a:rPr lang="sk-SK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lanétu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sk-SK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chôdza v priestore pomedzi rovinné g. útvary na </a:t>
            </a:r>
            <a:r>
              <a:rPr lang="sk-SK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zemi.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-1071594"/>
            <a:ext cx="4929222" cy="22145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 3 „Hráme sa na planéte“</a:t>
            </a:r>
            <a:r>
              <a:rPr lang="sk-SK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18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DH: Na neznámej planéte </a:t>
            </a:r>
            <a:endParaRPr lang="sk-S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844" y="1071546"/>
            <a:ext cx="5000660" cy="27860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sk-SK" sz="18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Pravidlá</a:t>
            </a:r>
            <a:r>
              <a:rPr lang="sk-SK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k-SK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orientujeme sa pomocou sluchu</a:t>
            </a:r>
          </a:p>
          <a:p>
            <a:pPr>
              <a:lnSpc>
                <a:spcPct val="150000"/>
              </a:lnSpc>
            </a:pPr>
            <a:r>
              <a:rPr lang="sk-SK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úder ozvučnými paličkami- </a:t>
            </a:r>
            <a:r>
              <a:rPr lang="sk-SK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stoj spojný na g. útvare, ktorý vopred určí učiteľka.</a:t>
            </a:r>
          </a:p>
          <a:p>
            <a:pPr>
              <a:lnSpc>
                <a:spcPct val="150000"/>
              </a:lnSpc>
            </a:pPr>
            <a:r>
              <a:rPr lang="sk-SK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(učiteľka môže voliť aj spôsob- chlapci na kruhy, dievčatá na štvorce  a pod.) </a:t>
            </a:r>
            <a:br>
              <a:rPr lang="sk-SK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údery ozv. paličkami- </a:t>
            </a:r>
            <a:r>
              <a:rPr lang="sk-SK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chôdza, beh v priestore</a:t>
            </a:r>
          </a:p>
          <a:p>
            <a:pPr>
              <a:lnSpc>
                <a:spcPct val="150000"/>
              </a:lnSpc>
            </a:pPr>
            <a:r>
              <a:rPr lang="sk-SK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medzi g. útvarmi.</a:t>
            </a:r>
            <a:endParaRPr lang="sk-SK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IMAG09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857628"/>
            <a:ext cx="3786214" cy="2851346"/>
          </a:xfrm>
          <a:prstGeom prst="rect">
            <a:avLst/>
          </a:prstGeom>
          <a:ln w="381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786182" y="4214818"/>
            <a:ext cx="4929222" cy="264318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sk-SK" sz="1800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sk-SK" sz="1800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sk-SK" sz="1800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sk-SK" sz="1800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sk-SK" sz="1800" i="1" dirty="0" smtClean="0">
              <a:solidFill>
                <a:srgbClr val="002060"/>
              </a:solidFill>
            </a:endParaRPr>
          </a:p>
          <a:p>
            <a:pPr>
              <a:lnSpc>
                <a:spcPct val="160000"/>
              </a:lnSpc>
              <a:buNone/>
            </a:pPr>
            <a:r>
              <a:rPr lang="sk-SK" sz="2100" i="1" dirty="0" smtClean="0">
                <a:solidFill>
                  <a:srgbClr val="002060"/>
                </a:solidFill>
              </a:rPr>
              <a:t>      </a:t>
            </a:r>
            <a:r>
              <a:rPr lang="sk-SK" sz="2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Úder na bubienok </a:t>
            </a:r>
            <a:r>
              <a:rPr lang="sk-SK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(nebezpečenstvo, treba sa skryť). </a:t>
            </a:r>
          </a:p>
          <a:p>
            <a:pPr>
              <a:lnSpc>
                <a:spcPct val="160000"/>
              </a:lnSpc>
              <a:buNone/>
            </a:pPr>
            <a:r>
              <a:rPr lang="sk-SK" sz="2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sk-SK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kľak, sed na pätách, hlava nad g. útvarom, podľa vlastného výberu . Odpoveď na otázku: Ako sa volá g. útvar, pri ktorom si sa ukryl ?</a:t>
            </a:r>
            <a:endParaRPr lang="sk-SK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IMAG09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14290"/>
            <a:ext cx="3825125" cy="2643206"/>
          </a:xfrm>
          <a:prstGeom prst="rect">
            <a:avLst/>
          </a:prstGeom>
          <a:ln w="381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16" descr="IMAG09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708920"/>
            <a:ext cx="4143404" cy="2582351"/>
          </a:xfrm>
          <a:prstGeom prst="rect">
            <a:avLst/>
          </a:prstGeom>
          <a:ln w="381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-171400"/>
            <a:ext cx="4572032" cy="210020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18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DH: „Čo si vyberiem“</a:t>
            </a:r>
            <a:r>
              <a:rPr lang="sk-SK" sz="18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18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1800" b="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Pravidlá</a:t>
            </a:r>
            <a:r>
              <a:rPr lang="sk-SK" sz="18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vybrať iný tvar útvaru, ako  kamarát     vedľa mňa</a:t>
            </a:r>
            <a:b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pomenovať útvar a jeho farbu.</a:t>
            </a:r>
            <a:endParaRPr lang="sk-SK" sz="1800" b="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IMAG09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142852"/>
            <a:ext cx="3839957" cy="2891905"/>
          </a:xfrm>
          <a:prstGeom prst="rect">
            <a:avLst/>
          </a:prstGeom>
          <a:ln w="38100" cap="sq">
            <a:solidFill>
              <a:srgbClr val="66FFF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2" y="1772816"/>
            <a:ext cx="8786874" cy="18704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k-SK" sz="2000" b="1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Fixácia: </a:t>
            </a:r>
            <a:r>
              <a:rPr lang="sk-SK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 4 „Stavby na planéte“</a:t>
            </a:r>
          </a:p>
          <a:p>
            <a:pPr>
              <a:lnSpc>
                <a:spcPct val="150000"/>
              </a:lnSpc>
            </a:pPr>
            <a:r>
              <a:rPr lang="sk-SK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deti skladajú obrázce v rovine podľa vlastnej fantázie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k-SK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pomenujú niektoré g. útvary obrázca svojho kamaráta(na zákl. učiteľkou kladených otázok)</a:t>
            </a:r>
          </a:p>
          <a:p>
            <a:pPr>
              <a:buFontTx/>
              <a:buChar char="-"/>
            </a:pPr>
            <a:endParaRPr lang="sk-SK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IMAG09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00438"/>
            <a:ext cx="3357586" cy="2528552"/>
          </a:xfrm>
          <a:prstGeom prst="rect">
            <a:avLst/>
          </a:prstGeom>
          <a:ln w="3810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IMAG0948.jpg"/>
          <p:cNvPicPr>
            <a:picLocks noChangeAspect="1"/>
          </p:cNvPicPr>
          <p:nvPr/>
        </p:nvPicPr>
        <p:blipFill>
          <a:blip r:embed="rId4" cstate="print"/>
          <a:srcRect l="15625" t="24898" r="9375"/>
          <a:stretch>
            <a:fillRect/>
          </a:stretch>
        </p:blipFill>
        <p:spPr>
          <a:xfrm>
            <a:off x="5429256" y="5286388"/>
            <a:ext cx="1904193" cy="1435981"/>
          </a:xfrm>
          <a:prstGeom prst="rect">
            <a:avLst/>
          </a:prstGeom>
          <a:ln w="3810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 descr="IMAG0947.jpg"/>
          <p:cNvPicPr>
            <a:picLocks noChangeAspect="1"/>
          </p:cNvPicPr>
          <p:nvPr/>
        </p:nvPicPr>
        <p:blipFill>
          <a:blip r:embed="rId5" cstate="print"/>
          <a:srcRect t="16380"/>
          <a:stretch>
            <a:fillRect/>
          </a:stretch>
        </p:blipFill>
        <p:spPr>
          <a:xfrm>
            <a:off x="5500694" y="3571876"/>
            <a:ext cx="1428760" cy="1458794"/>
          </a:xfrm>
          <a:prstGeom prst="rect">
            <a:avLst/>
          </a:prstGeom>
          <a:ln w="381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 descr="IMAG0951.jpg"/>
          <p:cNvPicPr>
            <a:picLocks noChangeAspect="1"/>
          </p:cNvPicPr>
          <p:nvPr/>
        </p:nvPicPr>
        <p:blipFill>
          <a:blip r:embed="rId6" cstate="print"/>
          <a:srcRect t="13404" r="13043"/>
          <a:stretch>
            <a:fillRect/>
          </a:stretch>
        </p:blipFill>
        <p:spPr>
          <a:xfrm>
            <a:off x="3286116" y="5286388"/>
            <a:ext cx="1905099" cy="1428760"/>
          </a:xfrm>
          <a:prstGeom prst="rect">
            <a:avLst/>
          </a:prstGeom>
          <a:ln w="381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 descr="IMAG0950.jpg"/>
          <p:cNvPicPr>
            <a:picLocks noChangeAspect="1"/>
          </p:cNvPicPr>
          <p:nvPr/>
        </p:nvPicPr>
        <p:blipFill>
          <a:blip r:embed="rId7" cstate="print"/>
          <a:srcRect t="23958" r="14037"/>
          <a:stretch>
            <a:fillRect/>
          </a:stretch>
        </p:blipFill>
        <p:spPr>
          <a:xfrm>
            <a:off x="3786182" y="3500438"/>
            <a:ext cx="1500198" cy="1571636"/>
          </a:xfrm>
          <a:prstGeom prst="rect">
            <a:avLst/>
          </a:prstGeom>
          <a:ln w="381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 descr="IMAG0949.jpg"/>
          <p:cNvPicPr>
            <a:picLocks noChangeAspect="1"/>
          </p:cNvPicPr>
          <p:nvPr/>
        </p:nvPicPr>
        <p:blipFill>
          <a:blip r:embed="rId8" cstate="print"/>
          <a:srcRect l="28035" t="20833" r="17837" b="2083"/>
          <a:stretch>
            <a:fillRect/>
          </a:stretch>
        </p:blipFill>
        <p:spPr>
          <a:xfrm>
            <a:off x="7500958" y="5143512"/>
            <a:ext cx="1470271" cy="1576813"/>
          </a:xfrm>
          <a:prstGeom prst="rect">
            <a:avLst/>
          </a:prstGeom>
          <a:ln w="381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 descr="IMAG0959.jpg"/>
          <p:cNvPicPr>
            <a:picLocks noChangeAspect="1"/>
          </p:cNvPicPr>
          <p:nvPr/>
        </p:nvPicPr>
        <p:blipFill>
          <a:blip r:embed="rId9" cstate="print"/>
          <a:srcRect l="18853" t="19471"/>
          <a:stretch>
            <a:fillRect/>
          </a:stretch>
        </p:blipFill>
        <p:spPr>
          <a:xfrm>
            <a:off x="7143768" y="3571876"/>
            <a:ext cx="1857388" cy="1388119"/>
          </a:xfrm>
          <a:prstGeom prst="rect">
            <a:avLst/>
          </a:prstGeom>
          <a:ln w="3810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5000660" cy="1357322"/>
          </a:xfrm>
        </p:spPr>
        <p:txBody>
          <a:bodyPr>
            <a:normAutofit fontScale="90000"/>
          </a:bodyPr>
          <a:lstStyle/>
          <a:p>
            <a:r>
              <a:rPr lang="sk-SK" sz="22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ZÁVER: </a:t>
            </a:r>
            <a:r>
              <a:rPr lang="sk-SK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 5 „Návrat na planétu Zem“</a:t>
            </a:r>
            <a:r>
              <a:rPr lang="sk-SK" i="1" dirty="0" smtClean="0">
                <a:solidFill>
                  <a:srgbClr val="002060"/>
                </a:solidFill>
              </a:rPr>
              <a:t/>
            </a:r>
            <a:br>
              <a:rPr lang="sk-SK" i="1" dirty="0" smtClean="0">
                <a:solidFill>
                  <a:srgbClr val="002060"/>
                </a:solidFill>
              </a:rPr>
            </a:br>
            <a:r>
              <a:rPr lang="sk-SK" sz="1800" i="1" dirty="0" smtClean="0">
                <a:solidFill>
                  <a:srgbClr val="002060"/>
                </a:solidFill>
              </a:rPr>
              <a:t/>
            </a:r>
            <a:br>
              <a:rPr lang="sk-SK" sz="1800" i="1" dirty="0" smtClean="0">
                <a:solidFill>
                  <a:srgbClr val="002060"/>
                </a:solidFill>
              </a:rPr>
            </a:br>
            <a:r>
              <a:rPr lang="sk-SK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Leť raketa Aneta,  už nás čaká planéta.</a:t>
            </a:r>
            <a:br>
              <a:rPr lang="sk-SK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Videli sme vesmír celý , mnohí by nám závideli.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5" name="Content Placeholder 4" descr="IMAG09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88640"/>
            <a:ext cx="3792796" cy="2856303"/>
          </a:xfrm>
          <a:ln w="57150">
            <a:solidFill>
              <a:srgbClr val="66FFFF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2" y="1928802"/>
            <a:ext cx="8786874" cy="41973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-deti pristáli na Zemi</a:t>
            </a:r>
          </a:p>
          <a:p>
            <a:pPr>
              <a:lnSpc>
                <a:spcPct val="150000"/>
              </a:lnSpc>
            </a:pPr>
            <a:r>
              <a:rPr lang="sk-SK" sz="18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Otázky uč</a:t>
            </a:r>
            <a:r>
              <a:rPr lang="sk-SK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Páčilo sa vám na neznámej planéte ? </a:t>
            </a:r>
          </a:p>
          <a:p>
            <a:pPr>
              <a:lnSpc>
                <a:spcPct val="150000"/>
              </a:lnSpc>
            </a:pPr>
            <a:r>
              <a:rPr lang="sk-SK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Čo sa vám páčilo najviac? A preskúmali ste ju dôkladne ?</a:t>
            </a:r>
          </a:p>
          <a:p>
            <a:pPr>
              <a:lnSpc>
                <a:spcPct val="150000"/>
              </a:lnSpc>
            </a:pPr>
            <a:r>
              <a:rPr lang="sk-SK" sz="18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Výroky:</a:t>
            </a:r>
            <a:r>
              <a:rPr lang="sk-SK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Pozorne počúvajte čo teraz poviem. Ak to bude pravda, tak mi zatlieskate ak nie...</a:t>
            </a:r>
          </a:p>
          <a:p>
            <a:pPr>
              <a:lnSpc>
                <a:spcPct val="150000"/>
              </a:lnSpc>
            </a:pPr>
            <a:r>
              <a:rPr lang="sk-SK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V1: Na neznámej planéte sme objavili štvorce, obdĺžniky, kruhy a trojuholníky</a:t>
            </a:r>
          </a:p>
          <a:p>
            <a:pPr>
              <a:lnSpc>
                <a:spcPct val="150000"/>
              </a:lnSpc>
            </a:pPr>
            <a:r>
              <a:rPr lang="sk-SK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V2: Všetky poškodené súčiastky rakety mali trojuholníkový tvar. </a:t>
            </a:r>
          </a:p>
          <a:p>
            <a:pPr>
              <a:lnSpc>
                <a:spcPct val="150000"/>
              </a:lnSpc>
            </a:pPr>
            <a:r>
              <a:rPr lang="sk-SK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8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Otázky uč</a:t>
            </a:r>
            <a:r>
              <a:rPr lang="sk-SK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Ako by sme mohli pomenovať raketu ?(Geometrická) Prečo?</a:t>
            </a:r>
          </a:p>
          <a:p>
            <a:pPr>
              <a:lnSpc>
                <a:spcPct val="150000"/>
              </a:lnSpc>
            </a:pPr>
            <a:r>
              <a:rPr lang="sk-SK" sz="18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Hodnotenie</a:t>
            </a:r>
            <a:r>
              <a:rPr lang="sk-SK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:(za konkrétne činnosti , individuálne)</a:t>
            </a:r>
            <a:endParaRPr lang="sk-SK" sz="1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/>
          </a:bodyPr>
          <a:lstStyle/>
          <a:p>
            <a:r>
              <a:rPr lang="sk-SK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Použitá literatúra :</a:t>
            </a:r>
            <a:endParaRPr lang="sk-SK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857232"/>
            <a:ext cx="8258204" cy="526893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GUZIOVÁ, K. a kol. 2008. </a:t>
            </a:r>
            <a:r>
              <a:rPr lang="sk-SK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Štátny vzdelávací program ISCED</a:t>
            </a:r>
            <a:r>
              <a:rPr lang="sk-SK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– predprimárne vzdelávanie. </a:t>
            </a:r>
            <a:r>
              <a:rPr lang="sk-SK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Bratislava: Štátny pedagogický ústav. </a:t>
            </a:r>
          </a:p>
          <a:p>
            <a:pPr>
              <a:lnSpc>
                <a:spcPct val="150000"/>
              </a:lnSpc>
            </a:pPr>
            <a:endParaRPr lang="sk-SK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sk-SK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ŠTÁTNY PEDAGOGICKÝ ÚSTAV V BRARISLAVE. 1999.</a:t>
            </a:r>
            <a:r>
              <a:rPr lang="sk-SK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Program výchovy a vzdelávania detí v MŠ</a:t>
            </a:r>
            <a:r>
              <a:rPr lang="sk-SK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Trenčín: Ludoprint. ISBN 80-967721-1-2.</a:t>
            </a:r>
            <a:endParaRPr lang="sk-SK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29642" cy="3070694"/>
          </a:xfrm>
        </p:spPr>
        <p:txBody>
          <a:bodyPr>
            <a:normAutofit fontScale="90000"/>
          </a:bodyPr>
          <a:lstStyle/>
          <a:p>
            <a:pPr algn="ctr"/>
            <a:r>
              <a:rPr lang="sk-SK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6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I.trieda –Lienky</a:t>
            </a:r>
            <a:br>
              <a:rPr lang="sk-SK" sz="6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MŠ Zborov</a:t>
            </a:r>
            <a:r>
              <a:rPr lang="sk-SK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sk-SK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3356993"/>
            <a:ext cx="1234480" cy="504056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19" name="Oval 18"/>
          <p:cNvSpPr/>
          <p:nvPr/>
        </p:nvSpPr>
        <p:spPr>
          <a:xfrm>
            <a:off x="1187624" y="3212976"/>
            <a:ext cx="7488832" cy="3443274"/>
          </a:xfrm>
          <a:prstGeom prst="ellipse">
            <a:avLst/>
          </a:prstGeom>
          <a:solidFill>
            <a:srgbClr val="92D050"/>
          </a:solidFill>
          <a:ln>
            <a:solidFill>
              <a:srgbClr val="A7E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s://mscslarmady.edupage.org/files/lienk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204864"/>
            <a:ext cx="5018815" cy="407149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1404664" y="4581128"/>
            <a:ext cx="7488832" cy="2276872"/>
          </a:xfrm>
        </p:spPr>
        <p:txBody>
          <a:bodyPr/>
          <a:lstStyle/>
          <a:p>
            <a:pPr algn="ctr">
              <a:buNone/>
            </a:pPr>
            <a:r>
              <a:rPr lang="sk-SK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Učiteľky: Oľga Jurašiová</a:t>
            </a:r>
          </a:p>
          <a:p>
            <a:pPr algn="ctr">
              <a:buNone/>
            </a:pPr>
            <a:r>
              <a:rPr lang="sk-SK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Bc. Renáta Zakuťanská</a:t>
            </a:r>
          </a:p>
          <a:p>
            <a:pPr algn="ctr"/>
            <a:endParaRPr lang="sk-SK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345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Názov aktivity: Letíme raketou </vt:lpstr>
      <vt:lpstr>Metodický postup: Motivácia: EA 1 „Poškodená raketa“ (v rámci HaHČ) -v triede pristála raketa - objavíme, čítame a analyzujeme obrázkový list.</vt:lpstr>
      <vt:lpstr>-vlastné  nápady a tvorivosť detí</vt:lpstr>
      <vt:lpstr>       Expozícia:  EA 2 „Letíme na planétu“ (na zemi rozmiestnené rovinné g. útvary rôznej farby a veľkosti) - deti opravili raketu, cestujeme na výlet do vesmíru: Leť raketa Aneta,  už nás čaká planéta. Obletíme vesmír celý, ešte sme ho nevideli.</vt:lpstr>
      <vt:lpstr>EA 3 „Hráme sa na planéte“ DH: Na neznámej planéte </vt:lpstr>
      <vt:lpstr>        DH: „Čo si vyberiem“ Pravidlá:  vybrať iný tvar útvaru, ako  kamarát     vedľa mňa - pomenovať útvar a jeho farbu.</vt:lpstr>
      <vt:lpstr>ZÁVER: EA 5 „Návrat na planétu Zem“   Leť raketa Aneta,  už nás čaká planéta.  Videli sme vesmír celý , mnohí by nám závideli. </vt:lpstr>
      <vt:lpstr>Použitá literatúra :</vt:lpstr>
      <vt:lpstr> I.trieda –Lienky  MŠ Zborov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Metodický postup: ÚVOD:  Motivácia: EA 1 Poškodená raketa (v rámci HaHČ) -v triede pristála raketa - objavíme list, čítame a analyzujem obrázkový list.</dc:title>
  <dc:creator>andrej</dc:creator>
  <cp:lastModifiedBy>mario</cp:lastModifiedBy>
  <cp:revision>199</cp:revision>
  <dcterms:created xsi:type="dcterms:W3CDTF">2015-12-05T18:49:21Z</dcterms:created>
  <dcterms:modified xsi:type="dcterms:W3CDTF">2016-05-22T19:26:12Z</dcterms:modified>
</cp:coreProperties>
</file>